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3"/>
  </p:notesMasterIdLst>
  <p:sldIdLst>
    <p:sldId id="292" r:id="rId3"/>
    <p:sldId id="264" r:id="rId4"/>
    <p:sldId id="304" r:id="rId5"/>
    <p:sldId id="310" r:id="rId6"/>
    <p:sldId id="311" r:id="rId7"/>
    <p:sldId id="306" r:id="rId8"/>
    <p:sldId id="307" r:id="rId9"/>
    <p:sldId id="312" r:id="rId10"/>
    <p:sldId id="308" r:id="rId11"/>
    <p:sldId id="309" r:id="rId12"/>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96"/>
      </p:cViewPr>
      <p:guideLst/>
    </p:cSldViewPr>
  </p:slideViewPr>
  <p:notesTextViewPr>
    <p:cViewPr>
      <p:scale>
        <a:sx n="1" d="1"/>
        <a:sy n="1" d="1"/>
      </p:scale>
      <p:origin x="0" y="0"/>
    </p:cViewPr>
  </p:notesTextViewPr>
  <p:notesViewPr>
    <p:cSldViewPr snapToGrid="0">
      <p:cViewPr varScale="1">
        <p:scale>
          <a:sx n="83" d="100"/>
          <a:sy n="83" d="100"/>
        </p:scale>
        <p:origin x="3888" y="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8D191B6F-2E9E-49D1-BB8B-DBF71FE7E559}" type="datetimeFigureOut">
              <a:rPr lang="en-US" smtClean="0"/>
              <a:t>2/27/2026</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2D98725-05DF-40FF-A1A2-B3E8A1D4943F}" type="slidenum">
              <a:rPr lang="en-US" smtClean="0"/>
              <a:t>‹#›</a:t>
            </a:fld>
            <a:endParaRPr lang="en-US"/>
          </a:p>
        </p:txBody>
      </p:sp>
    </p:spTree>
    <p:extLst>
      <p:ext uri="{BB962C8B-B14F-4D97-AF65-F5344CB8AC3E}">
        <p14:creationId xmlns:p14="http://schemas.microsoft.com/office/powerpoint/2010/main" val="3350776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9"/>
        <p:cNvGrpSpPr/>
        <p:nvPr/>
      </p:nvGrpSpPr>
      <p:grpSpPr>
        <a:xfrm>
          <a:off x="0" y="0"/>
          <a:ext cx="0" cy="0"/>
          <a:chOff x="0" y="0"/>
          <a:chExt cx="0" cy="0"/>
        </a:xfrm>
      </p:grpSpPr>
      <p:sp>
        <p:nvSpPr>
          <p:cNvPr id="620" name="Google Shape;620;p: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1" name="Google Shape;621;p: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pPr marL="162020">
              <a:lnSpc>
                <a:spcPct val="107000"/>
              </a:lnSpc>
            </a:pPr>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lang="en-US" sz="1800" dirty="0">
              <a:latin typeface="Calibri" panose="020F0502020204030204" pitchFamily="34" charset="0"/>
              <a:ea typeface="Calibri" panose="020F0502020204030204" pitchFamily="34" charset="0"/>
              <a:cs typeface="Times New Roman" panose="02020603050405020304" pitchFamily="18" charset="0"/>
            </a:endParaRPr>
          </a:p>
          <a:p>
            <a:endParaRPr dirty="0"/>
          </a:p>
        </p:txBody>
      </p:sp>
    </p:spTree>
    <p:extLst>
      <p:ext uri="{BB962C8B-B14F-4D97-AF65-F5344CB8AC3E}">
        <p14:creationId xmlns:p14="http://schemas.microsoft.com/office/powerpoint/2010/main" val="176216654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g39bd40b4907_0_198: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2" name="Google Shape;712;g39bd40b4907_0_198: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3007641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g39b65059701_0_173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g39b65059701_0_17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g39bd40b4907_0_198: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2" name="Google Shape;712;g39bd40b4907_0_198: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11869136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g39bd40b4907_0_198: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2" name="Google Shape;712;g39bd40b4907_0_198:notes"/>
          <p:cNvSpPr txBox="1">
            <a:spLocks noGrp="1"/>
          </p:cNvSpPr>
          <p:nvPr>
            <p:ph type="body" idx="1"/>
          </p:nvPr>
        </p:nvSpPr>
        <p:spPr>
          <a:xfrm>
            <a:off x="1547262" y="4907960"/>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1428206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g39bd40b4907_0_198: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2" name="Google Shape;712;g39bd40b4907_0_198: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3709582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0"/>
        <p:cNvGrpSpPr/>
        <p:nvPr/>
      </p:nvGrpSpPr>
      <p:grpSpPr>
        <a:xfrm>
          <a:off x="0" y="0"/>
          <a:ext cx="0" cy="0"/>
          <a:chOff x="0" y="0"/>
          <a:chExt cx="0" cy="0"/>
        </a:xfrm>
      </p:grpSpPr>
      <p:sp>
        <p:nvSpPr>
          <p:cNvPr id="711" name="Google Shape;711;g39bd40b4907_0_198: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2" name="Google Shape;712;g39bd40b4907_0_198: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1577868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g39b65059701_0_1731: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g39b65059701_0_1731: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36656894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5"/>
        <p:cNvGrpSpPr/>
        <p:nvPr/>
      </p:nvGrpSpPr>
      <p:grpSpPr>
        <a:xfrm>
          <a:off x="0" y="0"/>
          <a:ext cx="0" cy="0"/>
          <a:chOff x="0" y="0"/>
          <a:chExt cx="0" cy="0"/>
        </a:xfrm>
      </p:grpSpPr>
      <p:sp>
        <p:nvSpPr>
          <p:cNvPr id="696" name="Google Shape;696;g39b65059701_0_1731: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7" name="Google Shape;697;g39b65059701_0_1731: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3053191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35"/>
        <p:cNvGrpSpPr/>
        <p:nvPr/>
      </p:nvGrpSpPr>
      <p:grpSpPr>
        <a:xfrm>
          <a:off x="0" y="0"/>
          <a:ext cx="0" cy="0"/>
          <a:chOff x="0" y="0"/>
          <a:chExt cx="0" cy="0"/>
        </a:xfrm>
      </p:grpSpPr>
      <p:sp>
        <p:nvSpPr>
          <p:cNvPr id="736" name="Google Shape;736;g39bd40b4907_0_171:notes"/>
          <p:cNvSpPr>
            <a:spLocks noGrp="1" noRot="1" noChangeAspect="1"/>
          </p:cNvSpPr>
          <p:nvPr>
            <p:ph type="sldImg" idx="2"/>
          </p:nvPr>
        </p:nvSpPr>
        <p:spPr>
          <a:xfrm>
            <a:off x="407988" y="698500"/>
            <a:ext cx="6207125" cy="3490913"/>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7" name="Google Shape;737;g39bd40b4907_0_171:notes"/>
          <p:cNvSpPr txBox="1">
            <a:spLocks noGrp="1"/>
          </p:cNvSpPr>
          <p:nvPr>
            <p:ph type="body" idx="1"/>
          </p:nvPr>
        </p:nvSpPr>
        <p:spPr>
          <a:xfrm>
            <a:off x="702310" y="4421823"/>
            <a:ext cx="5618480" cy="4189095"/>
          </a:xfrm>
          <a:prstGeom prst="rect">
            <a:avLst/>
          </a:prstGeom>
        </p:spPr>
        <p:txBody>
          <a:bodyPr spcFirstLastPara="1" wrap="square" lIns="93308" tIns="93308" rIns="93308" bIns="93308" anchor="t" anchorCtr="0">
            <a:noAutofit/>
          </a:bodyPr>
          <a:lstStyle/>
          <a:p>
            <a:endParaRPr dirty="0"/>
          </a:p>
        </p:txBody>
      </p:sp>
    </p:spTree>
    <p:extLst>
      <p:ext uri="{BB962C8B-B14F-4D97-AF65-F5344CB8AC3E}">
        <p14:creationId xmlns:p14="http://schemas.microsoft.com/office/powerpoint/2010/main" val="37425044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EACBB-4C76-D408-4D98-C76926FCC61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68602A-9C44-E180-ECE9-5543302E09B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B7B848-2C23-6151-89D8-96FBCDCA63B3}"/>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5" name="Footer Placeholder 4">
            <a:extLst>
              <a:ext uri="{FF2B5EF4-FFF2-40B4-BE49-F238E27FC236}">
                <a16:creationId xmlns:a16="http://schemas.microsoft.com/office/drawing/2014/main" id="{C46A3911-EBE5-F468-42D2-48159DD8B6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6D67310-3BD8-ADFE-B195-56A0F22D8FE8}"/>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4266820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FE0893-7A17-C2CD-48F3-6B60E1E18514}"/>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7060A3E-EAA3-EE35-AA2C-D4E9F68A30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153602-A221-AA0E-B77C-A932284CD661}"/>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5" name="Footer Placeholder 4">
            <a:extLst>
              <a:ext uri="{FF2B5EF4-FFF2-40B4-BE49-F238E27FC236}">
                <a16:creationId xmlns:a16="http://schemas.microsoft.com/office/drawing/2014/main" id="{A206946D-5D07-D2F9-2D27-492F290351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2EED6-930C-C5EB-C2C3-9159B575C977}"/>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3255305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FC6404-A3BB-F08C-8AEC-039CE22B3A6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260FEF4-ACD0-6A7C-9C02-F8DA8279CAF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C12D88-6DDD-18E2-02C8-3B1D500CFF68}"/>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5" name="Footer Placeholder 4">
            <a:extLst>
              <a:ext uri="{FF2B5EF4-FFF2-40B4-BE49-F238E27FC236}">
                <a16:creationId xmlns:a16="http://schemas.microsoft.com/office/drawing/2014/main" id="{A1BA034B-850C-FA9A-05B6-1210287198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D0A63F-B9EF-FCBC-2B61-8926287D6D6B}"/>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8208341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6933"/>
            </a:lvl1pPr>
            <a:lvl2pPr lvl="1" algn="ctr">
              <a:spcBef>
                <a:spcPts val="0"/>
              </a:spcBef>
              <a:spcAft>
                <a:spcPts val="0"/>
              </a:spcAft>
              <a:buSzPts val="5200"/>
              <a:buNone/>
              <a:defRPr sz="6933"/>
            </a:lvl2pPr>
            <a:lvl3pPr lvl="2" algn="ctr">
              <a:spcBef>
                <a:spcPts val="0"/>
              </a:spcBef>
              <a:spcAft>
                <a:spcPts val="0"/>
              </a:spcAft>
              <a:buSzPts val="5200"/>
              <a:buNone/>
              <a:defRPr sz="6933"/>
            </a:lvl3pPr>
            <a:lvl4pPr lvl="3" algn="ctr">
              <a:spcBef>
                <a:spcPts val="0"/>
              </a:spcBef>
              <a:spcAft>
                <a:spcPts val="0"/>
              </a:spcAft>
              <a:buSzPts val="5200"/>
              <a:buNone/>
              <a:defRPr sz="6933"/>
            </a:lvl4pPr>
            <a:lvl5pPr lvl="4" algn="ctr">
              <a:spcBef>
                <a:spcPts val="0"/>
              </a:spcBef>
              <a:spcAft>
                <a:spcPts val="0"/>
              </a:spcAft>
              <a:buSzPts val="5200"/>
              <a:buNone/>
              <a:defRPr sz="6933"/>
            </a:lvl5pPr>
            <a:lvl6pPr lvl="5" algn="ctr">
              <a:spcBef>
                <a:spcPts val="0"/>
              </a:spcBef>
              <a:spcAft>
                <a:spcPts val="0"/>
              </a:spcAft>
              <a:buSzPts val="5200"/>
              <a:buNone/>
              <a:defRPr sz="6933"/>
            </a:lvl6pPr>
            <a:lvl7pPr lvl="6" algn="ctr">
              <a:spcBef>
                <a:spcPts val="0"/>
              </a:spcBef>
              <a:spcAft>
                <a:spcPts val="0"/>
              </a:spcAft>
              <a:buSzPts val="5200"/>
              <a:buNone/>
              <a:defRPr sz="6933"/>
            </a:lvl7pPr>
            <a:lvl8pPr lvl="7" algn="ctr">
              <a:spcBef>
                <a:spcPts val="0"/>
              </a:spcBef>
              <a:spcAft>
                <a:spcPts val="0"/>
              </a:spcAft>
              <a:buSzPts val="5200"/>
              <a:buNone/>
              <a:defRPr sz="6933"/>
            </a:lvl8pPr>
            <a:lvl9pPr lvl="8" algn="ctr">
              <a:spcBef>
                <a:spcPts val="0"/>
              </a:spcBef>
              <a:spcAft>
                <a:spcPts val="0"/>
              </a:spcAft>
              <a:buSzPts val="5200"/>
              <a:buNone/>
              <a:defRPr sz="6933"/>
            </a:lvl9pPr>
          </a:lstStyle>
          <a:p>
            <a:endParaRPr/>
          </a:p>
        </p:txBody>
      </p:sp>
      <p:sp>
        <p:nvSpPr>
          <p:cNvPr id="11" name="Google Shape;11;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3733"/>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endParaRPr/>
          </a:p>
        </p:txBody>
      </p:sp>
      <p:sp>
        <p:nvSpPr>
          <p:cNvPr id="12" name="Google Shape;12;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444403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5" name="Google Shape;15;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7944933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4836924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3" name="Google Shape;23;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637907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7E5443-4100-79DD-3C9A-3DFE5ECC0860}"/>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7345F95D-4E19-4C0F-6D3C-424B81BBFDC0}"/>
              </a:ext>
            </a:extLst>
          </p:cNvPr>
          <p:cNvSpPr>
            <a:spLocks noGrp="1"/>
          </p:cNvSpPr>
          <p:nvPr>
            <p:ph type="sldNum" idx="10"/>
          </p:nvPr>
        </p:nvSpPr>
        <p:spPr/>
        <p:txBody>
          <a:bodyPr/>
          <a:lstStyle/>
          <a:p>
            <a:fld id="{00000000-1234-1234-1234-123412341234}" type="slidenum">
              <a:rPr lang="en" smtClean="0"/>
              <a:pPr/>
              <a:t>‹#›</a:t>
            </a:fld>
            <a:endParaRPr lang="en"/>
          </a:p>
        </p:txBody>
      </p:sp>
    </p:spTree>
    <p:extLst>
      <p:ext uri="{BB962C8B-B14F-4D97-AF65-F5344CB8AC3E}">
        <p14:creationId xmlns:p14="http://schemas.microsoft.com/office/powerpoint/2010/main" val="176015053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108220488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30" name="Google Shape;30;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rmAutofit/>
          </a:bodyPr>
          <a:lstStyle>
            <a:lvl1pPr marL="609585" lvl="0" indent="-406390">
              <a:spcBef>
                <a:spcPts val="0"/>
              </a:spcBef>
              <a:spcAft>
                <a:spcPts val="0"/>
              </a:spcAft>
              <a:buSzPts val="1200"/>
              <a:buChar char="●"/>
              <a:defRPr sz="1600"/>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endParaRPr/>
          </a:p>
        </p:txBody>
      </p:sp>
      <p:sp>
        <p:nvSpPr>
          <p:cNvPr id="31" name="Google Shape;31;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1435011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34" name="Google Shape;34;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3999211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2858F-1DC7-48C8-6CB8-96D5212F830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57F5D7A-0027-1F69-0393-1D3C0B463B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05129C-F21C-B8AE-1E18-8707DB0C5751}"/>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5" name="Footer Placeholder 4">
            <a:extLst>
              <a:ext uri="{FF2B5EF4-FFF2-40B4-BE49-F238E27FC236}">
                <a16:creationId xmlns:a16="http://schemas.microsoft.com/office/drawing/2014/main" id="{E4D3A1F9-F3BA-DFF7-9B26-C42C4D27D2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9BD426-7EE0-09EF-9AC2-F7C64D2ACB6F}"/>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285177363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5"/>
        <p:cNvGrpSpPr/>
        <p:nvPr/>
      </p:nvGrpSpPr>
      <p:grpSpPr>
        <a:xfrm>
          <a:off x="0" y="0"/>
          <a:ext cx="0" cy="0"/>
          <a:chOff x="0" y="0"/>
          <a:chExt cx="0" cy="0"/>
        </a:xfrm>
      </p:grpSpPr>
      <p:sp>
        <p:nvSpPr>
          <p:cNvPr id="36" name="Google Shape;36;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37" name="Google Shape;37;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38" name="Google Shape;38;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39" name="Google Shape;39;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96504732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rmAutofit/>
          </a:bodyPr>
          <a:lstStyle>
            <a:lvl1pPr marL="609585" lvl="0" indent="-304792">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84415836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46" name="Google Shape;46;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rmAutofit/>
          </a:bodyPr>
          <a:lstStyle>
            <a:lvl1pPr marL="609585" lvl="0" indent="-457189" algn="ctr">
              <a:spcBef>
                <a:spcPts val="0"/>
              </a:spcBef>
              <a:spcAft>
                <a:spcPts val="0"/>
              </a:spcAft>
              <a:buSzPts val="1800"/>
              <a:buChar char="●"/>
              <a:defRPr/>
            </a:lvl1pPr>
            <a:lvl2pPr marL="1219170" lvl="1" indent="-423323" algn="ctr">
              <a:spcBef>
                <a:spcPts val="0"/>
              </a:spcBef>
              <a:spcAft>
                <a:spcPts val="0"/>
              </a:spcAft>
              <a:buSzPts val="1400"/>
              <a:buChar char="○"/>
              <a:defRPr/>
            </a:lvl2pPr>
            <a:lvl3pPr marL="1828754" lvl="2" indent="-423323" algn="ctr">
              <a:spcBef>
                <a:spcPts val="0"/>
              </a:spcBef>
              <a:spcAft>
                <a:spcPts val="0"/>
              </a:spcAft>
              <a:buSzPts val="1400"/>
              <a:buChar char="■"/>
              <a:defRPr/>
            </a:lvl3pPr>
            <a:lvl4pPr marL="2438339" lvl="3" indent="-423323" algn="ctr">
              <a:spcBef>
                <a:spcPts val="0"/>
              </a:spcBef>
              <a:spcAft>
                <a:spcPts val="0"/>
              </a:spcAft>
              <a:buSzPts val="1400"/>
              <a:buChar char="●"/>
              <a:defRPr/>
            </a:lvl4pPr>
            <a:lvl5pPr marL="3047924" lvl="4" indent="-423323" algn="ctr">
              <a:spcBef>
                <a:spcPts val="0"/>
              </a:spcBef>
              <a:spcAft>
                <a:spcPts val="0"/>
              </a:spcAft>
              <a:buSzPts val="1400"/>
              <a:buChar char="○"/>
              <a:defRPr/>
            </a:lvl5pPr>
            <a:lvl6pPr marL="3657509" lvl="5" indent="-423323" algn="ctr">
              <a:spcBef>
                <a:spcPts val="0"/>
              </a:spcBef>
              <a:spcAft>
                <a:spcPts val="0"/>
              </a:spcAft>
              <a:buSzPts val="1400"/>
              <a:buChar char="■"/>
              <a:defRPr/>
            </a:lvl6pPr>
            <a:lvl7pPr marL="4267093" lvl="6" indent="-423323" algn="ctr">
              <a:spcBef>
                <a:spcPts val="0"/>
              </a:spcBef>
              <a:spcAft>
                <a:spcPts val="0"/>
              </a:spcAft>
              <a:buSzPts val="1400"/>
              <a:buChar char="●"/>
              <a:defRPr/>
            </a:lvl7pPr>
            <a:lvl8pPr marL="4876678" lvl="7" indent="-423323" algn="ctr">
              <a:spcBef>
                <a:spcPts val="0"/>
              </a:spcBef>
              <a:spcAft>
                <a:spcPts val="0"/>
              </a:spcAft>
              <a:buSzPts val="1400"/>
              <a:buChar char="○"/>
              <a:defRPr/>
            </a:lvl8pPr>
            <a:lvl9pPr marL="5486263" lvl="8" indent="-423323"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2785320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15952130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857B56-7A07-4BE7-3FEA-6E49D1EE3A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202FE78-D842-2BDA-7FC8-5BE8DF06662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D057984-DFAC-A9CB-E866-A40CB9898738}"/>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5" name="Footer Placeholder 4">
            <a:extLst>
              <a:ext uri="{FF2B5EF4-FFF2-40B4-BE49-F238E27FC236}">
                <a16:creationId xmlns:a16="http://schemas.microsoft.com/office/drawing/2014/main" id="{875BC5BD-494D-A5EF-74F5-4853927FD3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13ACB-1271-CBC0-EB19-AE66F010C1B9}"/>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2084052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7BDE80-9662-6933-B648-0E9C952AEF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4C20A25-2BE3-92A0-D7D4-8CEC7B84919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98739F0-1E42-5BBA-68B7-EC6BCC15B3D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1C7644-6279-0EFC-5FD0-E74DC707C78D}"/>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6" name="Footer Placeholder 5">
            <a:extLst>
              <a:ext uri="{FF2B5EF4-FFF2-40B4-BE49-F238E27FC236}">
                <a16:creationId xmlns:a16="http://schemas.microsoft.com/office/drawing/2014/main" id="{64ACFEDF-97A3-1CB3-0737-AF55258ED4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A79CDA-7AB8-28B8-3148-D265B356450B}"/>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2104093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7031E-5781-ED90-3561-4E9D6B38341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0C4D49-E374-3EC5-0579-2040EE0E7A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076957-94CD-9CFF-DA61-A97C90818CD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95C01B4-B3E9-B409-EDEC-ED82022EC2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CD6BDF-0A7D-9416-B500-A4DD61C2EAB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0972FCB-8158-0804-F981-E162A80471A4}"/>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8" name="Footer Placeholder 7">
            <a:extLst>
              <a:ext uri="{FF2B5EF4-FFF2-40B4-BE49-F238E27FC236}">
                <a16:creationId xmlns:a16="http://schemas.microsoft.com/office/drawing/2014/main" id="{6654D06C-0152-70E2-BD80-565520D9BD8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7B4CEB1-4003-4034-280E-9451562C481C}"/>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1563955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54644-795F-5E24-3315-50674AE2C18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7E0F06B-C566-83C5-5FC7-43A0EFAFD520}"/>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4" name="Footer Placeholder 3">
            <a:extLst>
              <a:ext uri="{FF2B5EF4-FFF2-40B4-BE49-F238E27FC236}">
                <a16:creationId xmlns:a16="http://schemas.microsoft.com/office/drawing/2014/main" id="{5B96C669-0588-F0FC-7DBE-C286E01048B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DB78DA0-EF46-94FD-83F4-EEA94E579583}"/>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22578964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DF0CA4-19A6-F661-51BB-6C530FB28E89}"/>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3" name="Footer Placeholder 2">
            <a:extLst>
              <a:ext uri="{FF2B5EF4-FFF2-40B4-BE49-F238E27FC236}">
                <a16:creationId xmlns:a16="http://schemas.microsoft.com/office/drawing/2014/main" id="{30492CDA-0624-24A1-771F-4FCD799977B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7012326-B327-C25A-0A48-BE9DD6B2C768}"/>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15639233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CB81D1-7535-63B5-F662-B8C9B8444E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AF7D442-13D9-945C-D536-FD8A2428A91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1CA178E-2290-2DA4-572D-E414033E795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A0803A-B116-7C1D-6BF2-EECDD271B695}"/>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6" name="Footer Placeholder 5">
            <a:extLst>
              <a:ext uri="{FF2B5EF4-FFF2-40B4-BE49-F238E27FC236}">
                <a16:creationId xmlns:a16="http://schemas.microsoft.com/office/drawing/2014/main" id="{5516F846-3322-DEF5-206E-32B2A0C5BA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7BB98-9B1F-52C5-3B5E-B9FB0AB3184E}"/>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20355170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B92DB-AB9C-DEAD-1BB7-F42F01246F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0602DF-56BF-43B9-83C5-DE3E5F09A9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1509F2D-9E7F-3658-2F2F-4F70DE4AE2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1340B4B-218C-54B2-717A-C2FFBD826DCA}"/>
              </a:ext>
            </a:extLst>
          </p:cNvPr>
          <p:cNvSpPr>
            <a:spLocks noGrp="1"/>
          </p:cNvSpPr>
          <p:nvPr>
            <p:ph type="dt" sz="half" idx="10"/>
          </p:nvPr>
        </p:nvSpPr>
        <p:spPr/>
        <p:txBody>
          <a:bodyPr/>
          <a:lstStyle/>
          <a:p>
            <a:fld id="{121B51DF-EC1F-4B4F-A6DB-98E50B102512}" type="datetimeFigureOut">
              <a:rPr lang="en-US" smtClean="0"/>
              <a:t>2/27/2026</a:t>
            </a:fld>
            <a:endParaRPr lang="en-US"/>
          </a:p>
        </p:txBody>
      </p:sp>
      <p:sp>
        <p:nvSpPr>
          <p:cNvPr id="6" name="Footer Placeholder 5">
            <a:extLst>
              <a:ext uri="{FF2B5EF4-FFF2-40B4-BE49-F238E27FC236}">
                <a16:creationId xmlns:a16="http://schemas.microsoft.com/office/drawing/2014/main" id="{0F123858-2486-564A-A342-CC5552CBD6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566188-C71E-814C-0843-9881C469AC21}"/>
              </a:ext>
            </a:extLst>
          </p:cNvPr>
          <p:cNvSpPr>
            <a:spLocks noGrp="1"/>
          </p:cNvSpPr>
          <p:nvPr>
            <p:ph type="sldNum" sz="quarter" idx="12"/>
          </p:nvPr>
        </p:nvSpPr>
        <p:spPr/>
        <p:txBody>
          <a:bodyPr/>
          <a:lstStyle/>
          <a:p>
            <a:fld id="{F97F01EE-AB08-4EAD-A676-F695B33CF13A}" type="slidenum">
              <a:rPr lang="en-US" smtClean="0"/>
              <a:t>‹#›</a:t>
            </a:fld>
            <a:endParaRPr lang="en-US"/>
          </a:p>
        </p:txBody>
      </p:sp>
    </p:spTree>
    <p:extLst>
      <p:ext uri="{BB962C8B-B14F-4D97-AF65-F5344CB8AC3E}">
        <p14:creationId xmlns:p14="http://schemas.microsoft.com/office/powerpoint/2010/main" val="825207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C9AF42-F200-5B5A-1A03-593BBB8EB8A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B27C10B-5428-F5BF-64EC-1002F88E11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E119EE-03E9-6252-FFDA-2D27499CC9A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1B51DF-EC1F-4B4F-A6DB-98E50B102512}" type="datetimeFigureOut">
              <a:rPr lang="en-US" smtClean="0"/>
              <a:t>2/27/2026</a:t>
            </a:fld>
            <a:endParaRPr lang="en-US"/>
          </a:p>
        </p:txBody>
      </p:sp>
      <p:sp>
        <p:nvSpPr>
          <p:cNvPr id="5" name="Footer Placeholder 4">
            <a:extLst>
              <a:ext uri="{FF2B5EF4-FFF2-40B4-BE49-F238E27FC236}">
                <a16:creationId xmlns:a16="http://schemas.microsoft.com/office/drawing/2014/main" id="{572B7BEA-B5CC-F987-48B0-3FDDC24B45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FAF7E004-D997-6274-69EC-A5CFE6BBAA6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97F01EE-AB08-4EAD-A676-F695B33CF13A}" type="slidenum">
              <a:rPr lang="en-US" smtClean="0"/>
              <a:t>‹#›</a:t>
            </a:fld>
            <a:endParaRPr lang="en-US"/>
          </a:p>
        </p:txBody>
      </p:sp>
    </p:spTree>
    <p:extLst>
      <p:ext uri="{BB962C8B-B14F-4D97-AF65-F5344CB8AC3E}">
        <p14:creationId xmlns:p14="http://schemas.microsoft.com/office/powerpoint/2010/main" val="4118767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rmAutofit/>
          </a:bodyPr>
          <a:lstStyle>
            <a:lvl1pPr lvl="0" algn="r">
              <a:buNone/>
              <a:defRPr sz="1333">
                <a:solidFill>
                  <a:schemeClr val="dk2"/>
                </a:solidFill>
              </a:defRPr>
            </a:lvl1pPr>
            <a:lvl2pPr lvl="1" algn="r">
              <a:buNone/>
              <a:defRPr sz="1333">
                <a:solidFill>
                  <a:schemeClr val="dk2"/>
                </a:solidFill>
              </a:defRPr>
            </a:lvl2pPr>
            <a:lvl3pPr lvl="2" algn="r">
              <a:buNone/>
              <a:defRPr sz="1333">
                <a:solidFill>
                  <a:schemeClr val="dk2"/>
                </a:solidFill>
              </a:defRPr>
            </a:lvl3pPr>
            <a:lvl4pPr lvl="3" algn="r">
              <a:buNone/>
              <a:defRPr sz="1333">
                <a:solidFill>
                  <a:schemeClr val="dk2"/>
                </a:solidFill>
              </a:defRPr>
            </a:lvl4pPr>
            <a:lvl5pPr lvl="4" algn="r">
              <a:buNone/>
              <a:defRPr sz="1333">
                <a:solidFill>
                  <a:schemeClr val="dk2"/>
                </a:solidFill>
              </a:defRPr>
            </a:lvl5pPr>
            <a:lvl6pPr lvl="5" algn="r">
              <a:buNone/>
              <a:defRPr sz="1333">
                <a:solidFill>
                  <a:schemeClr val="dk2"/>
                </a:solidFill>
              </a:defRPr>
            </a:lvl6pPr>
            <a:lvl7pPr lvl="6" algn="r">
              <a:buNone/>
              <a:defRPr sz="1333">
                <a:solidFill>
                  <a:schemeClr val="dk2"/>
                </a:solidFill>
              </a:defRPr>
            </a:lvl7pPr>
            <a:lvl8pPr lvl="7" algn="r">
              <a:buNone/>
              <a:defRPr sz="1333">
                <a:solidFill>
                  <a:schemeClr val="dk2"/>
                </a:solidFill>
              </a:defRPr>
            </a:lvl8pPr>
            <a:lvl9pPr lvl="8" algn="r">
              <a:buNone/>
              <a:defRPr sz="1333">
                <a:solidFill>
                  <a:schemeClr val="dk2"/>
                </a:solidFill>
              </a:defRPr>
            </a:lvl9pPr>
          </a:lstStyle>
          <a:p>
            <a:fld id="{00000000-1234-1234-1234-123412341234}" type="slidenum">
              <a:rPr lang="en" smtClean="0"/>
              <a:pPr/>
              <a:t>‹#›</a:t>
            </a:fld>
            <a:endParaRPr lang="en" dirty="0"/>
          </a:p>
        </p:txBody>
      </p:sp>
    </p:spTree>
    <p:extLst>
      <p:ext uri="{BB962C8B-B14F-4D97-AF65-F5344CB8AC3E}">
        <p14:creationId xmlns:p14="http://schemas.microsoft.com/office/powerpoint/2010/main" val="343746742"/>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15.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15.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622"/>
        <p:cNvGrpSpPr/>
        <p:nvPr/>
      </p:nvGrpSpPr>
      <p:grpSpPr>
        <a:xfrm>
          <a:off x="0" y="0"/>
          <a:ext cx="0" cy="0"/>
          <a:chOff x="0" y="0"/>
          <a:chExt cx="0" cy="0"/>
        </a:xfrm>
      </p:grpSpPr>
      <p:sp>
        <p:nvSpPr>
          <p:cNvPr id="623" name="Google Shape;623;p67"/>
          <p:cNvSpPr txBox="1">
            <a:spLocks noGrp="1"/>
          </p:cNvSpPr>
          <p:nvPr>
            <p:ph type="ctrTitle"/>
          </p:nvPr>
        </p:nvSpPr>
        <p:spPr>
          <a:xfrm>
            <a:off x="415592" y="2386139"/>
            <a:ext cx="11360800" cy="2736800"/>
          </a:xfrm>
          <a:prstGeom prst="rect">
            <a:avLst/>
          </a:prstGeom>
        </p:spPr>
        <p:txBody>
          <a:bodyPr spcFirstLastPara="1" wrap="square" lIns="121900" tIns="121900" rIns="121900" bIns="121900" anchor="b" anchorCtr="0">
            <a:normAutofit/>
          </a:bodyPr>
          <a:lstStyle/>
          <a:p>
            <a:r>
              <a:rPr lang="en" dirty="0">
                <a:solidFill>
                  <a:schemeClr val="lt1"/>
                </a:solidFill>
                <a:latin typeface="Roboto Slab ExtraBold"/>
                <a:ea typeface="Roboto Slab ExtraBold"/>
                <a:cs typeface="Roboto Slab ExtraBold"/>
                <a:sym typeface="Roboto Slab ExtraBold"/>
              </a:rPr>
              <a:t>Combatting Trafficking in Persons</a:t>
            </a:r>
            <a:endParaRPr dirty="0">
              <a:solidFill>
                <a:schemeClr val="lt1"/>
              </a:solidFill>
              <a:latin typeface="Roboto Slab ExtraBold"/>
              <a:ea typeface="Roboto Slab ExtraBold"/>
              <a:cs typeface="Roboto Slab ExtraBold"/>
              <a:sym typeface="Roboto Slab ExtraBold"/>
            </a:endParaRPr>
          </a:p>
        </p:txBody>
      </p:sp>
      <p:pic>
        <p:nvPicPr>
          <p:cNvPr id="625" name="Google Shape;625;p67" title="NABSD_Logo_Primary_HybridReverse_RGB_HiRes.png"/>
          <p:cNvPicPr preferRelativeResize="0"/>
          <p:nvPr/>
        </p:nvPicPr>
        <p:blipFill>
          <a:blip r:embed="rId4">
            <a:alphaModFix/>
          </a:blip>
          <a:stretch>
            <a:fillRect/>
          </a:stretch>
        </p:blipFill>
        <p:spPr>
          <a:xfrm>
            <a:off x="4742945" y="992766"/>
            <a:ext cx="2706097" cy="923633"/>
          </a:xfrm>
          <a:prstGeom prst="rect">
            <a:avLst/>
          </a:prstGeom>
          <a:noFill/>
          <a:ln>
            <a:noFill/>
          </a:ln>
        </p:spPr>
      </p:pic>
    </p:spTree>
    <p:extLst>
      <p:ext uri="{BB962C8B-B14F-4D97-AF65-F5344CB8AC3E}">
        <p14:creationId xmlns:p14="http://schemas.microsoft.com/office/powerpoint/2010/main" val="2155711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713"/>
        <p:cNvGrpSpPr/>
        <p:nvPr/>
      </p:nvGrpSpPr>
      <p:grpSpPr>
        <a:xfrm>
          <a:off x="0" y="0"/>
          <a:ext cx="0" cy="0"/>
          <a:chOff x="0" y="0"/>
          <a:chExt cx="0" cy="0"/>
        </a:xfrm>
      </p:grpSpPr>
      <p:sp>
        <p:nvSpPr>
          <p:cNvPr id="714" name="Google Shape;714;p7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Laws and Policies to Prevent Trafficking</a:t>
            </a:r>
            <a:endParaRPr sz="3760" dirty="0">
              <a:solidFill>
                <a:srgbClr val="FFC844"/>
              </a:solidFill>
              <a:latin typeface="Roboto Slab Medium"/>
              <a:ea typeface="Roboto Slab Medium"/>
              <a:cs typeface="Roboto Slab Medium"/>
              <a:sym typeface="Roboto Slab Medium"/>
            </a:endParaRPr>
          </a:p>
        </p:txBody>
      </p:sp>
      <p:sp>
        <p:nvSpPr>
          <p:cNvPr id="715" name="Google Shape;715;p76"/>
          <p:cNvSpPr txBox="1">
            <a:spLocks noGrp="1"/>
          </p:cNvSpPr>
          <p:nvPr>
            <p:ph type="body" idx="1"/>
          </p:nvPr>
        </p:nvSpPr>
        <p:spPr>
          <a:xfrm>
            <a:off x="415600" y="1536633"/>
            <a:ext cx="5333200" cy="4555200"/>
          </a:xfrm>
          <a:prstGeom prst="rect">
            <a:avLst/>
          </a:prstGeom>
        </p:spPr>
        <p:txBody>
          <a:bodyPr spcFirstLastPara="1" wrap="square" lIns="121900" tIns="121900" rIns="121900" bIns="121900" anchor="t" anchorCtr="0">
            <a:normAutofit fontScale="85000" lnSpcReduction="10000"/>
          </a:bodyPr>
          <a:lstStyle/>
          <a:p>
            <a:pPr marL="380990" indent="-380990">
              <a:spcAft>
                <a:spcPts val="1600"/>
              </a:spcAft>
              <a:buClr>
                <a:schemeClr val="bg1"/>
              </a:buClr>
              <a:buFont typeface="Arial" panose="020B0604020202020204" pitchFamily="34" charset="0"/>
              <a:buChar char="•"/>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National Security Presidential Directive 22 in 2002</a:t>
            </a:r>
          </a:p>
          <a:p>
            <a:pPr marL="380990" indent="-380990">
              <a:spcAft>
                <a:spcPts val="1600"/>
              </a:spcAft>
              <a:buClr>
                <a:schemeClr val="bg1"/>
              </a:buClr>
              <a:buFont typeface="Arial" panose="020B0604020202020204" pitchFamily="34" charset="0"/>
              <a:buChar char="•"/>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DoD Instruction 2200.01</a:t>
            </a:r>
          </a:p>
          <a:p>
            <a:pPr marL="380990" indent="-380990">
              <a:spcAft>
                <a:spcPts val="1600"/>
              </a:spcAft>
              <a:buClr>
                <a:schemeClr val="bg1"/>
              </a:buClr>
              <a:buFont typeface="Arial" panose="020B0604020202020204" pitchFamily="34" charset="0"/>
              <a:buChar char="•"/>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National Defense Authorization Act (NDAA) of 2013 </a:t>
            </a:r>
          </a:p>
          <a:p>
            <a:pPr marL="380990" indent="-380990">
              <a:spcAft>
                <a:spcPts val="1600"/>
              </a:spcAft>
              <a:buClr>
                <a:schemeClr val="bg1"/>
              </a:buClr>
              <a:buFont typeface="Arial" panose="020B0604020202020204" pitchFamily="34" charset="0"/>
              <a:buChar char="•"/>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The Trafficking Victims Protection Reauthorization Act (TVPA) </a:t>
            </a:r>
          </a:p>
          <a:p>
            <a:pPr marL="380990" indent="-380990">
              <a:spcAft>
                <a:spcPts val="1600"/>
              </a:spcAft>
              <a:buClr>
                <a:schemeClr val="bg1"/>
              </a:buClr>
              <a:buFont typeface="Arial" panose="020B0604020202020204" pitchFamily="34" charset="0"/>
              <a:buChar char="•"/>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Uniform Code of Military Justice (UCMJ) </a:t>
            </a:r>
          </a:p>
          <a:p>
            <a:pPr marL="380990" indent="-380990">
              <a:spcAft>
                <a:spcPts val="1600"/>
              </a:spcAft>
              <a:buClr>
                <a:schemeClr val="bg1"/>
              </a:buClr>
              <a:buFont typeface="Arial" panose="020B0604020202020204" pitchFamily="34" charset="0"/>
              <a:buChar char="•"/>
            </a:pPr>
            <a:r>
              <a:rPr lang="en-US" sz="2400" dirty="0">
                <a:solidFill>
                  <a:schemeClr val="bg1"/>
                </a:solidFill>
                <a:latin typeface="Calibri" panose="020F0502020204030204" pitchFamily="34" charset="0"/>
                <a:ea typeface="Calibri" panose="020F0502020204030204" pitchFamily="34" charset="0"/>
                <a:cs typeface="Times New Roman" panose="02020603050405020304" pitchFamily="18" charset="0"/>
              </a:rPr>
              <a:t>Justice for Victims of Trafficking Act (JVTA) </a:t>
            </a:r>
            <a:endParaRPr dirty="0">
              <a:solidFill>
                <a:schemeClr val="bg1"/>
              </a:solidFill>
              <a:latin typeface="Roboto"/>
              <a:ea typeface="Roboto"/>
              <a:cs typeface="Roboto"/>
              <a:sym typeface="Roboto"/>
            </a:endParaRPr>
          </a:p>
        </p:txBody>
      </p:sp>
      <p:pic>
        <p:nvPicPr>
          <p:cNvPr id="716" name="Google Shape;716;p76"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pic>
        <p:nvPicPr>
          <p:cNvPr id="717" name="Google Shape;717;p76"/>
          <p:cNvPicPr preferRelativeResize="0"/>
          <p:nvPr/>
        </p:nvPicPr>
        <p:blipFill>
          <a:blip r:embed="rId4"/>
          <a:srcRect l="1886" r="1886"/>
          <a:stretch/>
        </p:blipFill>
        <p:spPr>
          <a:xfrm>
            <a:off x="6155201" y="1802451"/>
            <a:ext cx="6036801" cy="4023552"/>
          </a:xfrm>
          <a:prstGeom prst="rect">
            <a:avLst/>
          </a:prstGeom>
          <a:noFill/>
          <a:ln>
            <a:noFill/>
          </a:ln>
        </p:spPr>
      </p:pic>
    </p:spTree>
    <p:extLst>
      <p:ext uri="{BB962C8B-B14F-4D97-AF65-F5344CB8AC3E}">
        <p14:creationId xmlns:p14="http://schemas.microsoft.com/office/powerpoint/2010/main" val="4068570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698"/>
        <p:cNvGrpSpPr/>
        <p:nvPr/>
      </p:nvGrpSpPr>
      <p:grpSpPr>
        <a:xfrm>
          <a:off x="0" y="0"/>
          <a:ext cx="0" cy="0"/>
          <a:chOff x="0" y="0"/>
          <a:chExt cx="0" cy="0"/>
        </a:xfrm>
      </p:grpSpPr>
      <p:sp>
        <p:nvSpPr>
          <p:cNvPr id="699" name="Google Shape;699;p74"/>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A Widespread and Growing Problem</a:t>
            </a:r>
            <a:endParaRPr sz="3760" dirty="0">
              <a:solidFill>
                <a:srgbClr val="FFC844"/>
              </a:solidFill>
              <a:latin typeface="Roboto Slab Medium"/>
              <a:ea typeface="Roboto Slab Medium"/>
              <a:cs typeface="Roboto Slab Medium"/>
              <a:sym typeface="Roboto Slab Medium"/>
            </a:endParaRPr>
          </a:p>
        </p:txBody>
      </p:sp>
      <p:pic>
        <p:nvPicPr>
          <p:cNvPr id="701" name="Google Shape;701;p74"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sp>
        <p:nvSpPr>
          <p:cNvPr id="10" name="TextBox 9">
            <a:extLst>
              <a:ext uri="{FF2B5EF4-FFF2-40B4-BE49-F238E27FC236}">
                <a16:creationId xmlns:a16="http://schemas.microsoft.com/office/drawing/2014/main" id="{48A2774F-E788-81DF-0569-3C35DF9D8B34}"/>
              </a:ext>
            </a:extLst>
          </p:cNvPr>
          <p:cNvSpPr txBox="1"/>
          <p:nvPr/>
        </p:nvSpPr>
        <p:spPr>
          <a:xfrm>
            <a:off x="587873" y="1469571"/>
            <a:ext cx="10722384" cy="7562711"/>
          </a:xfrm>
          <a:prstGeom prst="rect">
            <a:avLst/>
          </a:prstGeom>
          <a:noFill/>
        </p:spPr>
        <p:txBody>
          <a:bodyPr wrap="square" rtlCol="0">
            <a:spAutoFit/>
          </a:bodyPr>
          <a:lstStyle/>
          <a:p>
            <a:pPr marL="342900"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Human trafficking is a widespread problem.  </a:t>
            </a:r>
          </a:p>
          <a:p>
            <a:pPr marL="342900"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It is one of the fastest growing criminal industries in the world.</a:t>
            </a:r>
          </a:p>
          <a:p>
            <a:pPr marL="342900"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Internationally, it is estimated that 27.6 million people are victims of human trafficking</a:t>
            </a:r>
          </a:p>
          <a:p>
            <a:pPr marL="342900"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Globally, there has been a 25% increase in the number of trafficking victims from 2019 to 2022. The number of children trafficked has increased by 38%. </a:t>
            </a:r>
          </a:p>
          <a:p>
            <a:pPr marL="342900"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61% of victims are female</a:t>
            </a:r>
          </a:p>
          <a:p>
            <a:pPr marL="342900"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These numbers are only what was reported- the actual numbers are thought to be much higher.</a:t>
            </a:r>
          </a:p>
          <a:p>
            <a:pPr defTabSz="1219170">
              <a:buClr>
                <a:srgbClr val="000000"/>
              </a:buClr>
            </a:pPr>
            <a:endParaRPr lang="en-US" sz="1867" kern="0" dirty="0">
              <a:solidFill>
                <a:srgbClr val="FFFFFF"/>
              </a:solidFill>
              <a:latin typeface="Arial"/>
              <a:cs typeface="Arial"/>
              <a:sym typeface="Arial"/>
            </a:endParaRPr>
          </a:p>
          <a:p>
            <a:pPr marL="342900"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Human trafficking is a problem with in the Department of Defense. </a:t>
            </a:r>
          </a:p>
          <a:p>
            <a:pPr marL="800100" lvl="1"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In 2018, 141 human trafficking cases were reported and investigated in the DoD.</a:t>
            </a:r>
          </a:p>
          <a:p>
            <a:pPr marL="800100" lvl="1" indent="-342900" defTabSz="1219170">
              <a:buClr>
                <a:schemeClr val="bg1"/>
              </a:buClr>
              <a:buFont typeface="Arial" panose="020B0604020202020204" pitchFamily="34" charset="0"/>
              <a:buChar char="•"/>
            </a:pPr>
            <a:r>
              <a:rPr lang="en-US" sz="1867" kern="0" dirty="0">
                <a:solidFill>
                  <a:srgbClr val="FFFFFF"/>
                </a:solidFill>
                <a:latin typeface="Arial"/>
                <a:cs typeface="Arial"/>
                <a:sym typeface="Arial"/>
              </a:rPr>
              <a:t>In recent years, DoD members have been involved as traffickers, as buyers, and as victims.  There were reports involving DoD contractors and reports involving dependent children of service members. </a:t>
            </a: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a:p>
            <a:pPr defTabSz="1219170">
              <a:buClr>
                <a:srgbClr val="000000"/>
              </a:buClr>
            </a:pPr>
            <a:endParaRPr lang="en-US" sz="1867" kern="0" dirty="0">
              <a:solidFill>
                <a:srgbClr val="FFFFFF"/>
              </a:solidFill>
              <a:latin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713"/>
        <p:cNvGrpSpPr/>
        <p:nvPr/>
      </p:nvGrpSpPr>
      <p:grpSpPr>
        <a:xfrm>
          <a:off x="0" y="0"/>
          <a:ext cx="0" cy="0"/>
          <a:chOff x="0" y="0"/>
          <a:chExt cx="0" cy="0"/>
        </a:xfrm>
      </p:grpSpPr>
      <p:sp>
        <p:nvSpPr>
          <p:cNvPr id="714" name="Google Shape;714;p7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Definition of Human Trafficking</a:t>
            </a:r>
            <a:endParaRPr sz="3760" dirty="0">
              <a:solidFill>
                <a:srgbClr val="FFC844"/>
              </a:solidFill>
              <a:latin typeface="Roboto Slab Medium"/>
              <a:ea typeface="Roboto Slab Medium"/>
              <a:cs typeface="Roboto Slab Medium"/>
              <a:sym typeface="Roboto Slab Medium"/>
            </a:endParaRPr>
          </a:p>
        </p:txBody>
      </p:sp>
      <p:sp>
        <p:nvSpPr>
          <p:cNvPr id="715" name="Google Shape;715;p76"/>
          <p:cNvSpPr txBox="1">
            <a:spLocks noGrp="1"/>
          </p:cNvSpPr>
          <p:nvPr>
            <p:ph type="body" idx="1"/>
          </p:nvPr>
        </p:nvSpPr>
        <p:spPr>
          <a:xfrm>
            <a:off x="1078302" y="1681400"/>
            <a:ext cx="8566029" cy="4555200"/>
          </a:xfrm>
          <a:prstGeom prst="rect">
            <a:avLst/>
          </a:prstGeom>
        </p:spPr>
        <p:txBody>
          <a:bodyPr spcFirstLastPara="1" wrap="square" lIns="121900" tIns="121900" rIns="121900" bIns="121900" anchor="t" anchorCtr="0">
            <a:normAutofit/>
          </a:bodyPr>
          <a:lstStyle/>
          <a:p>
            <a:pPr marL="380990" indent="-380990">
              <a:spcAft>
                <a:spcPts val="1600"/>
              </a:spcAft>
            </a:pP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The recruitment, harboring, transportation, provision, or obtaining of a person for labor or services, through the use of force, fraud, or coercion for the purpose of subjection to involuntary servitude, debt bondage or slavery (known as labor trafficking) OR</a:t>
            </a:r>
          </a:p>
          <a:p>
            <a:pPr marL="380990" indent="-380990">
              <a:spcAft>
                <a:spcPts val="1600"/>
              </a:spcAft>
            </a:pPr>
            <a:r>
              <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rPr>
              <a:t>Sex trafficking in which a commercial sex act is induced by force, fraud or coercion, or in which a person induced to perform such act has not attained 18 years of age.</a:t>
            </a:r>
          </a:p>
          <a:p>
            <a:pPr marL="380990" indent="-380990">
              <a:spcAft>
                <a:spcPts val="1600"/>
              </a:spcAft>
            </a:pPr>
            <a:r>
              <a:rPr lang="en-US" dirty="0">
                <a:solidFill>
                  <a:schemeClr val="bg1"/>
                </a:solidFill>
                <a:latin typeface="Calibri" panose="020F0502020204030204" pitchFamily="34" charset="0"/>
                <a:ea typeface="Calibri" panose="020F0502020204030204" pitchFamily="34" charset="0"/>
                <a:cs typeface="Times New Roman" panose="02020603050405020304" pitchFamily="18" charset="0"/>
              </a:rPr>
              <a:t>All human trafficking crimes are a serious matter.</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380990" indent="-380990">
              <a:spcAft>
                <a:spcPts val="1600"/>
              </a:spcAft>
            </a:pPr>
            <a:endParaRPr dirty="0">
              <a:solidFill>
                <a:schemeClr val="lt1"/>
              </a:solidFill>
              <a:latin typeface="Roboto"/>
              <a:ea typeface="Roboto"/>
              <a:cs typeface="Roboto"/>
              <a:sym typeface="Roboto"/>
            </a:endParaRPr>
          </a:p>
        </p:txBody>
      </p:sp>
      <p:pic>
        <p:nvPicPr>
          <p:cNvPr id="716" name="Google Shape;716;p76"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spTree>
    <p:extLst>
      <p:ext uri="{BB962C8B-B14F-4D97-AF65-F5344CB8AC3E}">
        <p14:creationId xmlns:p14="http://schemas.microsoft.com/office/powerpoint/2010/main" val="3464048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713"/>
        <p:cNvGrpSpPr/>
        <p:nvPr/>
      </p:nvGrpSpPr>
      <p:grpSpPr>
        <a:xfrm>
          <a:off x="0" y="0"/>
          <a:ext cx="0" cy="0"/>
          <a:chOff x="0" y="0"/>
          <a:chExt cx="0" cy="0"/>
        </a:xfrm>
      </p:grpSpPr>
      <p:sp>
        <p:nvSpPr>
          <p:cNvPr id="714" name="Google Shape;714;p7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Common Industries for Human Trafficking</a:t>
            </a:r>
            <a:endParaRPr sz="3760" dirty="0">
              <a:solidFill>
                <a:srgbClr val="FFC844"/>
              </a:solidFill>
              <a:latin typeface="Roboto Slab Medium"/>
              <a:ea typeface="Roboto Slab Medium"/>
              <a:cs typeface="Roboto Slab Medium"/>
              <a:sym typeface="Roboto Slab Medium"/>
            </a:endParaRPr>
          </a:p>
        </p:txBody>
      </p:sp>
      <p:sp>
        <p:nvSpPr>
          <p:cNvPr id="715" name="Google Shape;715;p76"/>
          <p:cNvSpPr txBox="1">
            <a:spLocks noGrp="1"/>
          </p:cNvSpPr>
          <p:nvPr>
            <p:ph type="body" idx="1"/>
          </p:nvPr>
        </p:nvSpPr>
        <p:spPr>
          <a:xfrm>
            <a:off x="335641" y="1681400"/>
            <a:ext cx="11266887" cy="4555200"/>
          </a:xfrm>
          <a:prstGeom prst="rect">
            <a:avLst/>
          </a:prstGeom>
        </p:spPr>
        <p:txBody>
          <a:bodyPr spcFirstLastPara="1" wrap="square" lIns="121900" tIns="121900" rIns="121900" bIns="121900" anchor="t" anchorCtr="0">
            <a:normAutofit/>
          </a:bodyPr>
          <a:lstStyle/>
          <a:p>
            <a:pPr marL="291636" indent="-291636">
              <a:lnSpc>
                <a:spcPct val="105000"/>
              </a:lnSpc>
              <a:buFont typeface="Arial" panose="020B0604020202020204" pitchFamily="34" charset="0"/>
              <a:buChar char="•"/>
            </a:pPr>
            <a:r>
              <a:rPr lang="en-US" b="1" dirty="0">
                <a:solidFill>
                  <a:schemeClr val="lt1"/>
                </a:solidFill>
                <a:latin typeface="Roboto"/>
                <a:ea typeface="Roboto"/>
                <a:cs typeface="Roboto"/>
                <a:sym typeface="Roboto"/>
              </a:rPr>
              <a:t>Labor Trafficking</a:t>
            </a:r>
            <a:r>
              <a:rPr lang="en-US" dirty="0">
                <a:solidFill>
                  <a:schemeClr val="lt1"/>
                </a:solidFill>
                <a:latin typeface="Roboto"/>
                <a:ea typeface="Roboto"/>
                <a:cs typeface="Roboto"/>
                <a:sym typeface="Roboto"/>
              </a:rPr>
              <a:t>: Occurs both domestically and internationally.  Labor trafficking has occurred in Department of Defense contracts that are labor intensive.  These labor intensive industries include:</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Domestic servitude, such as nannies and maids</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Sweatshop factories</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Construction sites</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Farm work</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Restaurants</a:t>
            </a:r>
          </a:p>
          <a:p>
            <a:pPr marL="901221" lvl="1" indent="-291636">
              <a:lnSpc>
                <a:spcPct val="105000"/>
              </a:lnSpc>
              <a:buFont typeface="Arial" panose="020B0604020202020204" pitchFamily="34" charset="0"/>
              <a:buChar char="•"/>
            </a:pPr>
            <a:endParaRPr lang="en-US" dirty="0">
              <a:solidFill>
                <a:schemeClr val="lt1"/>
              </a:solidFill>
              <a:latin typeface="Roboto"/>
              <a:ea typeface="Roboto"/>
              <a:cs typeface="Roboto"/>
              <a:sym typeface="Roboto"/>
            </a:endParaRPr>
          </a:p>
          <a:p>
            <a:pPr marL="291636" indent="-291636">
              <a:lnSpc>
                <a:spcPct val="105000"/>
              </a:lnSpc>
              <a:buFont typeface="Arial" panose="020B0604020202020204" pitchFamily="34" charset="0"/>
              <a:buChar char="•"/>
            </a:pPr>
            <a:endParaRPr lang="en-US" dirty="0">
              <a:solidFill>
                <a:schemeClr val="lt1"/>
              </a:solidFill>
              <a:latin typeface="Roboto"/>
              <a:ea typeface="Roboto"/>
              <a:cs typeface="Roboto"/>
              <a:sym typeface="Roboto"/>
            </a:endParaRPr>
          </a:p>
          <a:p>
            <a:pPr marL="291636"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Example: In 2011, the United States Air Force initiated a labor trafficking investigation based on the following allegations against a subcontractor in Iraq: Delaying the payment of contracted drivers for over three months; withholding employee passports; and coercing employees to sign fraudulent employment contracts.</a:t>
            </a:r>
            <a:endParaRPr lang="en-US"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291636" indent="-291636">
              <a:lnSpc>
                <a:spcPct val="105000"/>
              </a:lnSpc>
              <a:buFont typeface="Arial" panose="020B0604020202020204" pitchFamily="34" charset="0"/>
              <a:buChar char="•"/>
            </a:pPr>
            <a:endParaRPr lang="en-US" dirty="0">
              <a:solidFill>
                <a:schemeClr val="lt1"/>
              </a:solidFill>
              <a:latin typeface="Roboto"/>
              <a:ea typeface="Roboto"/>
              <a:cs typeface="Roboto"/>
              <a:sym typeface="Roboto"/>
            </a:endParaRPr>
          </a:p>
          <a:p>
            <a:pPr marL="990575" lvl="1" indent="-380990">
              <a:spcAft>
                <a:spcPts val="1600"/>
              </a:spcAft>
            </a:pPr>
            <a:endParaRPr dirty="0">
              <a:solidFill>
                <a:schemeClr val="lt1"/>
              </a:solidFill>
              <a:latin typeface="Roboto"/>
              <a:ea typeface="Roboto"/>
              <a:cs typeface="Roboto"/>
              <a:sym typeface="Roboto"/>
            </a:endParaRPr>
          </a:p>
        </p:txBody>
      </p:sp>
      <p:pic>
        <p:nvPicPr>
          <p:cNvPr id="716" name="Google Shape;716;p76"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spTree>
    <p:extLst>
      <p:ext uri="{BB962C8B-B14F-4D97-AF65-F5344CB8AC3E}">
        <p14:creationId xmlns:p14="http://schemas.microsoft.com/office/powerpoint/2010/main" val="103959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713"/>
        <p:cNvGrpSpPr/>
        <p:nvPr/>
      </p:nvGrpSpPr>
      <p:grpSpPr>
        <a:xfrm>
          <a:off x="0" y="0"/>
          <a:ext cx="0" cy="0"/>
          <a:chOff x="0" y="0"/>
          <a:chExt cx="0" cy="0"/>
        </a:xfrm>
      </p:grpSpPr>
      <p:sp>
        <p:nvSpPr>
          <p:cNvPr id="714" name="Google Shape;714;p7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Common Industries for Human Trafficking</a:t>
            </a:r>
            <a:endParaRPr sz="3760" dirty="0">
              <a:solidFill>
                <a:srgbClr val="FFC844"/>
              </a:solidFill>
              <a:latin typeface="Roboto Slab Medium"/>
              <a:ea typeface="Roboto Slab Medium"/>
              <a:cs typeface="Roboto Slab Medium"/>
              <a:sym typeface="Roboto Slab Medium"/>
            </a:endParaRPr>
          </a:p>
        </p:txBody>
      </p:sp>
      <p:sp>
        <p:nvSpPr>
          <p:cNvPr id="715" name="Google Shape;715;p76"/>
          <p:cNvSpPr txBox="1">
            <a:spLocks noGrp="1"/>
          </p:cNvSpPr>
          <p:nvPr>
            <p:ph type="body" idx="1"/>
          </p:nvPr>
        </p:nvSpPr>
        <p:spPr>
          <a:xfrm>
            <a:off x="335641" y="1681400"/>
            <a:ext cx="11266887" cy="4555200"/>
          </a:xfrm>
          <a:prstGeom prst="rect">
            <a:avLst/>
          </a:prstGeom>
        </p:spPr>
        <p:txBody>
          <a:bodyPr spcFirstLastPara="1" wrap="square" lIns="121900" tIns="121900" rIns="121900" bIns="121900" anchor="t" anchorCtr="0">
            <a:normAutofit lnSpcReduction="10000"/>
          </a:bodyPr>
          <a:lstStyle/>
          <a:p>
            <a:pPr marL="291636" indent="-291636">
              <a:lnSpc>
                <a:spcPct val="105000"/>
              </a:lnSpc>
              <a:buFont typeface="Arial" panose="020B0604020202020204" pitchFamily="34" charset="0"/>
              <a:buChar char="•"/>
            </a:pPr>
            <a:r>
              <a:rPr lang="en-US" b="1" dirty="0">
                <a:solidFill>
                  <a:schemeClr val="lt1"/>
                </a:solidFill>
                <a:latin typeface="Roboto"/>
                <a:ea typeface="Roboto"/>
                <a:cs typeface="Roboto"/>
                <a:sym typeface="Roboto"/>
              </a:rPr>
              <a:t>Sex Trafficking</a:t>
            </a:r>
            <a:r>
              <a:rPr lang="en-US" dirty="0">
                <a:solidFill>
                  <a:schemeClr val="lt1"/>
                </a:solidFill>
                <a:latin typeface="Roboto"/>
                <a:ea typeface="Roboto"/>
                <a:cs typeface="Roboto"/>
                <a:sym typeface="Roboto"/>
              </a:rPr>
              <a:t>: Victims of sex trafficking can be found working anywhere, but are most often found in:</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Bars and brothels</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Dance clubs and strip clubs</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Massage parlors</a:t>
            </a:r>
          </a:p>
          <a:p>
            <a:pPr marL="901221" lvl="1" indent="-291636">
              <a:lnSpc>
                <a:spcPct val="105000"/>
              </a:lnSpc>
              <a:buFont typeface="Arial" panose="020B0604020202020204" pitchFamily="34" charset="0"/>
              <a:buChar char="•"/>
            </a:pPr>
            <a:r>
              <a:rPr lang="en-US" dirty="0">
                <a:solidFill>
                  <a:schemeClr val="lt1"/>
                </a:solidFill>
                <a:latin typeface="Roboto"/>
                <a:ea typeface="Roboto"/>
                <a:cs typeface="Roboto"/>
                <a:sym typeface="Roboto"/>
              </a:rPr>
              <a:t>Escort services</a:t>
            </a:r>
          </a:p>
          <a:p>
            <a:pPr marL="901221" lvl="1" indent="-291636">
              <a:lnSpc>
                <a:spcPct val="105000"/>
              </a:lnSpc>
              <a:buFont typeface="Arial" panose="020B0604020202020204" pitchFamily="34" charset="0"/>
              <a:buChar char="•"/>
            </a:pPr>
            <a:endParaRPr lang="en-US" dirty="0">
              <a:solidFill>
                <a:schemeClr val="lt1"/>
              </a:solidFill>
              <a:latin typeface="Roboto"/>
              <a:ea typeface="Roboto"/>
              <a:cs typeface="Roboto"/>
              <a:sym typeface="Roboto"/>
            </a:endParaRPr>
          </a:p>
          <a:p>
            <a:pPr marL="291636" indent="-291636">
              <a:lnSpc>
                <a:spcPct val="105000"/>
              </a:lnSpc>
              <a:buFont typeface="Arial" panose="020B0604020202020204" pitchFamily="34" charset="0"/>
              <a:buChar char="•"/>
            </a:pPr>
            <a:endParaRPr lang="en-US" dirty="0">
              <a:solidFill>
                <a:schemeClr val="lt1"/>
              </a:solidFill>
              <a:latin typeface="Roboto"/>
              <a:ea typeface="Roboto"/>
              <a:cs typeface="Roboto"/>
              <a:sym typeface="Roboto"/>
            </a:endParaRPr>
          </a:p>
          <a:p>
            <a:pPr marL="291636" indent="-291636">
              <a:lnSpc>
                <a:spcPct val="105000"/>
              </a:lnSpc>
              <a:spcAft>
                <a:spcPts val="816"/>
              </a:spcAft>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Example:  In 2013, a service member was arrested by civilian police in an undercover operation in Florida.  The subject agreed to pay money for sexual relations with a fictitious 14-year-old.  He traveled to the identified location and inquired about purchasing the child for the purpose of “pimping” her to others.  He was charged in Florida under state statutes of traveling to meet a minor and use of a computer to solicit.  He was prosecuted under the UCMJ and found guilty of UCMJ Article 134 (Pandering and Prostitution).  The elements of trafficking in this case include attempted recruiting, transporting, and obtaining a minor for purposes of sexual exploitation.</a:t>
            </a:r>
            <a:endParaRPr lang="en-US" dirty="0">
              <a:solidFill>
                <a:schemeClr val="bg1"/>
              </a:solidFill>
              <a:latin typeface="Roboto"/>
              <a:ea typeface="Roboto"/>
              <a:cs typeface="Roboto"/>
              <a:sym typeface="Roboto"/>
            </a:endParaRPr>
          </a:p>
          <a:p>
            <a:pPr marL="990575" lvl="1" indent="-380990">
              <a:spcAft>
                <a:spcPts val="1600"/>
              </a:spcAft>
            </a:pPr>
            <a:endParaRPr dirty="0">
              <a:solidFill>
                <a:schemeClr val="lt1"/>
              </a:solidFill>
              <a:latin typeface="Roboto"/>
              <a:ea typeface="Roboto"/>
              <a:cs typeface="Roboto"/>
              <a:sym typeface="Roboto"/>
            </a:endParaRPr>
          </a:p>
        </p:txBody>
      </p:sp>
      <p:pic>
        <p:nvPicPr>
          <p:cNvPr id="716" name="Google Shape;716;p76"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spTree>
    <p:extLst>
      <p:ext uri="{BB962C8B-B14F-4D97-AF65-F5344CB8AC3E}">
        <p14:creationId xmlns:p14="http://schemas.microsoft.com/office/powerpoint/2010/main" val="13507988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713"/>
        <p:cNvGrpSpPr/>
        <p:nvPr/>
      </p:nvGrpSpPr>
      <p:grpSpPr>
        <a:xfrm>
          <a:off x="0" y="0"/>
          <a:ext cx="0" cy="0"/>
          <a:chOff x="0" y="0"/>
          <a:chExt cx="0" cy="0"/>
        </a:xfrm>
      </p:grpSpPr>
      <p:sp>
        <p:nvSpPr>
          <p:cNvPr id="4" name="Rectangle 3">
            <a:extLst>
              <a:ext uri="{FF2B5EF4-FFF2-40B4-BE49-F238E27FC236}">
                <a16:creationId xmlns:a16="http://schemas.microsoft.com/office/drawing/2014/main" id="{BE029B68-1081-0766-24BE-D153398A1392}"/>
              </a:ext>
            </a:extLst>
          </p:cNvPr>
          <p:cNvSpPr/>
          <p:nvPr/>
        </p:nvSpPr>
        <p:spPr>
          <a:xfrm>
            <a:off x="7065034" y="2286001"/>
            <a:ext cx="4054415" cy="233775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714" name="Google Shape;714;p76"/>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Child Soldiering</a:t>
            </a:r>
            <a:endParaRPr sz="3760" dirty="0">
              <a:solidFill>
                <a:srgbClr val="FFC844"/>
              </a:solidFill>
              <a:latin typeface="Roboto Slab Medium"/>
              <a:ea typeface="Roboto Slab Medium"/>
              <a:cs typeface="Roboto Slab Medium"/>
              <a:sym typeface="Roboto Slab Medium"/>
            </a:endParaRPr>
          </a:p>
        </p:txBody>
      </p:sp>
      <p:sp>
        <p:nvSpPr>
          <p:cNvPr id="715" name="Google Shape;715;p76"/>
          <p:cNvSpPr txBox="1">
            <a:spLocks noGrp="1"/>
          </p:cNvSpPr>
          <p:nvPr>
            <p:ph type="body" idx="1"/>
          </p:nvPr>
        </p:nvSpPr>
        <p:spPr>
          <a:xfrm>
            <a:off x="415600" y="1536633"/>
            <a:ext cx="5333200" cy="4555200"/>
          </a:xfrm>
          <a:prstGeom prst="rect">
            <a:avLst/>
          </a:prstGeom>
        </p:spPr>
        <p:txBody>
          <a:bodyPr spcFirstLastPara="1" wrap="square" lIns="121900" tIns="121900" rIns="121900" bIns="121900" anchor="t" anchorCtr="0">
            <a:normAutofit fontScale="92500" lnSpcReduction="20000"/>
          </a:bodyPr>
          <a:lstStyle/>
          <a:p>
            <a:pPr marL="380990" indent="-380990">
              <a:lnSpc>
                <a:spcPct val="105000"/>
              </a:lnSpc>
              <a:buClr>
                <a:schemeClr val="bg1"/>
              </a:buClr>
            </a:pPr>
            <a:r>
              <a:rPr lang="en-US" sz="2133" dirty="0">
                <a:solidFill>
                  <a:schemeClr val="bg1"/>
                </a:solidFill>
                <a:latin typeface="Calibri" panose="020F0502020204030204" pitchFamily="34" charset="0"/>
                <a:ea typeface="Calibri" panose="020F0502020204030204" pitchFamily="34" charset="0"/>
                <a:cs typeface="Times New Roman" panose="02020603050405020304" pitchFamily="18" charset="0"/>
              </a:rPr>
              <a:t>Any person under 18 who takes a direct part in hostilities as a member of governmental armed forces</a:t>
            </a:r>
          </a:p>
          <a:p>
            <a:pPr marL="380990" indent="-380990">
              <a:lnSpc>
                <a:spcPct val="105000"/>
              </a:lnSpc>
              <a:buClr>
                <a:schemeClr val="bg1"/>
              </a:buClr>
            </a:pPr>
            <a:endParaRPr lang="en-US" sz="1733"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80990" indent="-380990">
              <a:lnSpc>
                <a:spcPct val="105000"/>
              </a:lnSpc>
              <a:buClr>
                <a:schemeClr val="bg1"/>
              </a:buClr>
            </a:pPr>
            <a:r>
              <a:rPr lang="en-US" sz="2133" dirty="0">
                <a:solidFill>
                  <a:schemeClr val="bg1"/>
                </a:solidFill>
                <a:latin typeface="Calibri" panose="020F0502020204030204" pitchFamily="34" charset="0"/>
                <a:ea typeface="Calibri" panose="020F0502020204030204" pitchFamily="34" charset="0"/>
                <a:cs typeface="Times New Roman" panose="02020603050405020304" pitchFamily="18" charset="0"/>
              </a:rPr>
              <a:t>Any person under 18 years of age who has been compulsory recruited into governmental armed forces</a:t>
            </a:r>
          </a:p>
          <a:p>
            <a:pPr marL="380990" indent="-380990">
              <a:lnSpc>
                <a:spcPct val="105000"/>
              </a:lnSpc>
              <a:buClr>
                <a:schemeClr val="bg1"/>
              </a:buClr>
            </a:pPr>
            <a:endParaRPr lang="en-US" sz="1733"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80990" indent="-380990">
              <a:lnSpc>
                <a:spcPct val="105000"/>
              </a:lnSpc>
              <a:buClr>
                <a:schemeClr val="bg1"/>
              </a:buClr>
            </a:pPr>
            <a:r>
              <a:rPr lang="en-US" sz="2133" dirty="0">
                <a:solidFill>
                  <a:schemeClr val="bg1"/>
                </a:solidFill>
                <a:latin typeface="Calibri" panose="020F0502020204030204" pitchFamily="34" charset="0"/>
                <a:ea typeface="Calibri" panose="020F0502020204030204" pitchFamily="34" charset="0"/>
                <a:cs typeface="Times New Roman" panose="02020603050405020304" pitchFamily="18" charset="0"/>
              </a:rPr>
              <a:t>Any person under 15 years of age who has been voluntarily recruited into governmental armed forces, OR</a:t>
            </a:r>
          </a:p>
          <a:p>
            <a:pPr marL="380990" indent="-380990">
              <a:lnSpc>
                <a:spcPct val="105000"/>
              </a:lnSpc>
              <a:buClr>
                <a:schemeClr val="bg1"/>
              </a:buClr>
            </a:pPr>
            <a:endParaRPr lang="en-US" sz="1733"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80990" indent="-380990">
              <a:lnSpc>
                <a:spcPct val="105000"/>
              </a:lnSpc>
              <a:spcAft>
                <a:spcPts val="1067"/>
              </a:spcAft>
              <a:buClr>
                <a:schemeClr val="bg1"/>
              </a:buClr>
            </a:pPr>
            <a:r>
              <a:rPr lang="en-US" sz="2133" dirty="0">
                <a:solidFill>
                  <a:schemeClr val="bg1"/>
                </a:solidFill>
                <a:latin typeface="Calibri" panose="020F0502020204030204" pitchFamily="34" charset="0"/>
                <a:ea typeface="Calibri" panose="020F0502020204030204" pitchFamily="34" charset="0"/>
                <a:cs typeface="Times New Roman" panose="02020603050405020304" pitchFamily="18" charset="0"/>
              </a:rPr>
              <a:t>Any person under 18 years of age who has been recruited or used in hostilities by armed forces separate from governmental armed forces</a:t>
            </a:r>
            <a:endParaRPr lang="en-US" sz="1733"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380990" indent="-380990">
              <a:spcAft>
                <a:spcPts val="1600"/>
              </a:spcAft>
              <a:buClr>
                <a:schemeClr val="bg1"/>
              </a:buClr>
            </a:pPr>
            <a:endParaRPr dirty="0">
              <a:solidFill>
                <a:schemeClr val="lt1"/>
              </a:solidFill>
              <a:latin typeface="Roboto"/>
              <a:ea typeface="Roboto"/>
              <a:cs typeface="Roboto"/>
              <a:sym typeface="Roboto"/>
            </a:endParaRPr>
          </a:p>
        </p:txBody>
      </p:sp>
      <p:pic>
        <p:nvPicPr>
          <p:cNvPr id="716" name="Google Shape;716;p76"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sp>
        <p:nvSpPr>
          <p:cNvPr id="3" name="TextBox 2">
            <a:extLst>
              <a:ext uri="{FF2B5EF4-FFF2-40B4-BE49-F238E27FC236}">
                <a16:creationId xmlns:a16="http://schemas.microsoft.com/office/drawing/2014/main" id="{B3E04A0D-7A79-E94F-EEC9-7C509660C072}"/>
              </a:ext>
            </a:extLst>
          </p:cNvPr>
          <p:cNvSpPr txBox="1"/>
          <p:nvPr/>
        </p:nvSpPr>
        <p:spPr>
          <a:xfrm>
            <a:off x="7134046" y="2414875"/>
            <a:ext cx="3907766" cy="2798715"/>
          </a:xfrm>
          <a:prstGeom prst="rect">
            <a:avLst/>
          </a:prstGeom>
          <a:noFill/>
        </p:spPr>
        <p:txBody>
          <a:bodyPr wrap="square" rtlCol="0">
            <a:spAutoFit/>
          </a:bodyPr>
          <a:lstStyle/>
          <a:p>
            <a:pPr>
              <a:lnSpc>
                <a:spcPct val="105000"/>
              </a:lnSpc>
            </a:pPr>
            <a:r>
              <a:rPr lang="en-US" sz="1800" dirty="0">
                <a:solidFill>
                  <a:srgbClr val="002060"/>
                </a:solidFill>
                <a:latin typeface="Calibri" panose="020F0502020204030204" pitchFamily="34" charset="0"/>
                <a:ea typeface="Calibri" panose="020F0502020204030204" pitchFamily="34" charset="0"/>
                <a:cs typeface="Times New Roman" panose="02020603050405020304" pitchFamily="18" charset="0"/>
              </a:rPr>
              <a:t>Example: In 2012, armed terrorist groups in Afghanistan reportedly recruited and used 47 children as child soldiers.  They used most of the children to manufacture and plant IEDs and to transport provisions.  They used at least 10 to conduct suicide attacks.  </a:t>
            </a:r>
          </a:p>
          <a:p>
            <a:pPr marL="628639">
              <a:lnSpc>
                <a:spcPct val="105000"/>
              </a:lnSpc>
              <a:spcAft>
                <a:spcPts val="816"/>
              </a:spcAft>
            </a:pPr>
            <a:r>
              <a:rPr lang="en-US" sz="1800" dirty="0">
                <a:latin typeface="Calibri" panose="020F0502020204030204" pitchFamily="34" charset="0"/>
                <a:ea typeface="Calibri" panose="020F0502020204030204" pitchFamily="34" charset="0"/>
                <a:cs typeface="Times New Roman" panose="02020603050405020304" pitchFamily="18" charset="0"/>
              </a:rPr>
              <a:t> </a:t>
            </a:r>
          </a:p>
          <a:p>
            <a:endParaRPr lang="en-US"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53389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698"/>
        <p:cNvGrpSpPr/>
        <p:nvPr/>
      </p:nvGrpSpPr>
      <p:grpSpPr>
        <a:xfrm>
          <a:off x="0" y="0"/>
          <a:ext cx="0" cy="0"/>
          <a:chOff x="0" y="0"/>
          <a:chExt cx="0" cy="0"/>
        </a:xfrm>
      </p:grpSpPr>
      <p:sp>
        <p:nvSpPr>
          <p:cNvPr id="699" name="Google Shape;699;p74"/>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Who is Involved in Human Trafficking?</a:t>
            </a:r>
            <a:endParaRPr sz="3760" dirty="0">
              <a:solidFill>
                <a:srgbClr val="FFC844"/>
              </a:solidFill>
              <a:latin typeface="Roboto Slab Medium"/>
              <a:ea typeface="Roboto Slab Medium"/>
              <a:cs typeface="Roboto Slab Medium"/>
              <a:sym typeface="Roboto Slab Medium"/>
            </a:endParaRPr>
          </a:p>
        </p:txBody>
      </p:sp>
      <p:pic>
        <p:nvPicPr>
          <p:cNvPr id="701" name="Google Shape;701;p74"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sp>
        <p:nvSpPr>
          <p:cNvPr id="4" name="TextBox 3">
            <a:extLst>
              <a:ext uri="{FF2B5EF4-FFF2-40B4-BE49-F238E27FC236}">
                <a16:creationId xmlns:a16="http://schemas.microsoft.com/office/drawing/2014/main" id="{B1AEB5AA-C05F-9D01-809E-D60B43931F33}"/>
              </a:ext>
            </a:extLst>
          </p:cNvPr>
          <p:cNvSpPr txBox="1"/>
          <p:nvPr/>
        </p:nvSpPr>
        <p:spPr>
          <a:xfrm>
            <a:off x="587874" y="1700482"/>
            <a:ext cx="11100918" cy="3616952"/>
          </a:xfrm>
          <a:prstGeom prst="rect">
            <a:avLst/>
          </a:prstGeom>
          <a:noFill/>
        </p:spPr>
        <p:txBody>
          <a:bodyPr wrap="square">
            <a:spAutoFit/>
          </a:bodyPr>
          <a:lstStyle/>
          <a:p>
            <a:pPr marL="380990" marR="0" lvl="0" indent="-380990" algn="l" defTabSz="914400" rtl="0" eaLnBrk="1" fontAlgn="auto" latinLnBrk="0" hangingPunct="1">
              <a:lnSpc>
                <a:spcPct val="115000"/>
              </a:lnSpc>
              <a:spcBef>
                <a:spcPts val="0"/>
              </a:spcBef>
              <a:spcAft>
                <a:spcPts val="1600"/>
              </a:spcAft>
              <a:buClr>
                <a:srgbClr val="595959"/>
              </a:buClr>
              <a:buSzPts val="1400"/>
              <a:buFont typeface="Arial"/>
              <a:buChar char="●"/>
              <a:tabLst/>
              <a:defRPr/>
            </a:pPr>
            <a:r>
              <a:rPr kumimoji="0" lang="en-US" sz="1867"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sym typeface="Arial"/>
              </a:rPr>
              <a:t>Trafficking in persons is caused when someone’s vulnerability is exploited.</a:t>
            </a:r>
          </a:p>
          <a:p>
            <a:pPr marL="380990" marR="0" lvl="0" indent="-380990" algn="l" defTabSz="914400" rtl="0" eaLnBrk="1" fontAlgn="auto" latinLnBrk="0" hangingPunct="1">
              <a:lnSpc>
                <a:spcPct val="115000"/>
              </a:lnSpc>
              <a:spcBef>
                <a:spcPts val="0"/>
              </a:spcBef>
              <a:spcAft>
                <a:spcPts val="1600"/>
              </a:spcAft>
              <a:buClr>
                <a:srgbClr val="595959"/>
              </a:buClr>
              <a:buSzPts val="1400"/>
              <a:buFont typeface="Arial"/>
              <a:buChar char="●"/>
              <a:tabLst/>
              <a:defRPr/>
            </a:pPr>
            <a:r>
              <a:rPr kumimoji="0" lang="en-US" sz="1867"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sym typeface="Arial"/>
              </a:rPr>
              <a:t>Victims can be:</a:t>
            </a:r>
          </a:p>
          <a:p>
            <a:pPr marL="838190" lvl="1" indent="-380990">
              <a:lnSpc>
                <a:spcPct val="115000"/>
              </a:lnSpc>
              <a:spcAft>
                <a:spcPts val="1600"/>
              </a:spcAft>
              <a:buClr>
                <a:srgbClr val="595959"/>
              </a:buClr>
              <a:buSzPts val="1400"/>
              <a:buFont typeface="Arial"/>
              <a:buChar char="●"/>
              <a:defRPr/>
            </a:pPr>
            <a:r>
              <a:rPr kumimoji="0" lang="en-US" sz="1867"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sym typeface="Arial"/>
              </a:rPr>
              <a:t>Any gender, age, race, nationality, social status, economic or immigration status</a:t>
            </a:r>
          </a:p>
          <a:p>
            <a:pPr marL="838190" lvl="1" indent="-380990">
              <a:lnSpc>
                <a:spcPct val="115000"/>
              </a:lnSpc>
              <a:spcAft>
                <a:spcPts val="1600"/>
              </a:spcAft>
              <a:buClr>
                <a:srgbClr val="595959"/>
              </a:buClr>
              <a:buSzPts val="1400"/>
              <a:buFont typeface="Arial"/>
              <a:buChar char="●"/>
              <a:defRPr/>
            </a:pPr>
            <a:r>
              <a:rPr kumimoji="0" lang="en-US" sz="1867"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sym typeface="Arial"/>
              </a:rPr>
              <a:t>Man or woman</a:t>
            </a:r>
          </a:p>
          <a:p>
            <a:pPr marL="838190" lvl="1" indent="-380990">
              <a:lnSpc>
                <a:spcPct val="115000"/>
              </a:lnSpc>
              <a:spcAft>
                <a:spcPts val="1600"/>
              </a:spcAft>
              <a:buClr>
                <a:srgbClr val="595959"/>
              </a:buClr>
              <a:buSzPts val="1400"/>
              <a:buFont typeface="Arial"/>
              <a:buChar char="●"/>
              <a:defRPr/>
            </a:pPr>
            <a:r>
              <a:rPr kumimoji="0" lang="en-US" sz="1867"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sym typeface="Arial"/>
              </a:rPr>
              <a:t>Adult of child</a:t>
            </a:r>
          </a:p>
          <a:p>
            <a:pPr marL="838190" lvl="1" indent="-380990">
              <a:lnSpc>
                <a:spcPct val="115000"/>
              </a:lnSpc>
              <a:spcAft>
                <a:spcPts val="1600"/>
              </a:spcAft>
              <a:buClr>
                <a:srgbClr val="595959"/>
              </a:buClr>
              <a:buSzPts val="1400"/>
              <a:buFont typeface="Arial"/>
              <a:buChar char="●"/>
              <a:defRPr/>
            </a:pPr>
            <a:r>
              <a:rPr kumimoji="0" lang="en-US" sz="1867"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sym typeface="Arial"/>
              </a:rPr>
              <a:t>Foreign national or US citizen</a:t>
            </a:r>
          </a:p>
          <a:p>
            <a:pPr marL="838190" lvl="1" indent="-380990">
              <a:lnSpc>
                <a:spcPct val="115000"/>
              </a:lnSpc>
              <a:spcAft>
                <a:spcPts val="1600"/>
              </a:spcAft>
              <a:buClr>
                <a:srgbClr val="595959"/>
              </a:buClr>
              <a:buSzPts val="1400"/>
              <a:buFont typeface="Arial"/>
              <a:buChar char="●"/>
              <a:defRPr/>
            </a:pPr>
            <a:r>
              <a:rPr kumimoji="0" lang="en-US" sz="1867" b="0" i="0" u="none" strike="noStrike" kern="0" cap="none" spc="0" normalizeH="0" baseline="0" noProof="0" dirty="0">
                <a:ln>
                  <a:noFill/>
                </a:ln>
                <a:solidFill>
                  <a:srgbClr val="FFFFFF"/>
                </a:solidFill>
                <a:effectLst/>
                <a:uLnTx/>
                <a:uFillTx/>
                <a:latin typeface="Calibri" panose="020F0502020204030204" pitchFamily="34" charset="0"/>
                <a:ea typeface="Calibri" panose="020F0502020204030204" pitchFamily="34" charset="0"/>
                <a:cs typeface="Times New Roman" panose="02020603050405020304" pitchFamily="18" charset="0"/>
                <a:sym typeface="Arial"/>
              </a:rPr>
              <a:t>All human trafficking crimes are a serious matter.</a:t>
            </a:r>
          </a:p>
        </p:txBody>
      </p:sp>
    </p:spTree>
    <p:extLst>
      <p:ext uri="{BB962C8B-B14F-4D97-AF65-F5344CB8AC3E}">
        <p14:creationId xmlns:p14="http://schemas.microsoft.com/office/powerpoint/2010/main" val="12936281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698"/>
        <p:cNvGrpSpPr/>
        <p:nvPr/>
      </p:nvGrpSpPr>
      <p:grpSpPr>
        <a:xfrm>
          <a:off x="0" y="0"/>
          <a:ext cx="0" cy="0"/>
          <a:chOff x="0" y="0"/>
          <a:chExt cx="0" cy="0"/>
        </a:xfrm>
      </p:grpSpPr>
      <p:sp>
        <p:nvSpPr>
          <p:cNvPr id="699" name="Google Shape;699;p74"/>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US" sz="3760" dirty="0">
                <a:solidFill>
                  <a:srgbClr val="FFC844"/>
                </a:solidFill>
                <a:latin typeface="Roboto Slab Medium"/>
                <a:ea typeface="Roboto Slab Medium"/>
                <a:cs typeface="Roboto Slab Medium"/>
                <a:sym typeface="Roboto Slab Medium"/>
              </a:rPr>
              <a:t>Potential Indicators of Human Trafficking:</a:t>
            </a:r>
            <a:endParaRPr sz="3760" dirty="0">
              <a:solidFill>
                <a:srgbClr val="FFC844"/>
              </a:solidFill>
              <a:latin typeface="Roboto Slab Medium"/>
              <a:ea typeface="Roboto Slab Medium"/>
              <a:cs typeface="Roboto Slab Medium"/>
              <a:sym typeface="Roboto Slab Medium"/>
            </a:endParaRPr>
          </a:p>
        </p:txBody>
      </p:sp>
      <p:pic>
        <p:nvPicPr>
          <p:cNvPr id="701" name="Google Shape;701;p74" title="trident.png"/>
          <p:cNvPicPr preferRelativeResize="0"/>
          <p:nvPr/>
        </p:nvPicPr>
        <p:blipFill>
          <a:blip r:embed="rId3">
            <a:alphaModFix/>
          </a:blip>
          <a:stretch>
            <a:fillRect/>
          </a:stretch>
        </p:blipFill>
        <p:spPr>
          <a:xfrm>
            <a:off x="335641" y="6236600"/>
            <a:ext cx="252233" cy="338933"/>
          </a:xfrm>
          <a:prstGeom prst="rect">
            <a:avLst/>
          </a:prstGeom>
          <a:noFill/>
          <a:ln>
            <a:noFill/>
          </a:ln>
        </p:spPr>
      </p:pic>
      <p:sp>
        <p:nvSpPr>
          <p:cNvPr id="4" name="TextBox 3">
            <a:extLst>
              <a:ext uri="{FF2B5EF4-FFF2-40B4-BE49-F238E27FC236}">
                <a16:creationId xmlns:a16="http://schemas.microsoft.com/office/drawing/2014/main" id="{B1AEB5AA-C05F-9D01-809E-D60B43931F33}"/>
              </a:ext>
            </a:extLst>
          </p:cNvPr>
          <p:cNvSpPr txBox="1"/>
          <p:nvPr/>
        </p:nvSpPr>
        <p:spPr>
          <a:xfrm>
            <a:off x="587874" y="1700482"/>
            <a:ext cx="11100918" cy="3957237"/>
          </a:xfrm>
          <a:prstGeom prst="rect">
            <a:avLst/>
          </a:prstGeom>
          <a:noFill/>
        </p:spPr>
        <p:txBody>
          <a:bodyPr wrap="square">
            <a:spAutoFit/>
          </a:bodyPr>
          <a:lstStyle/>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Signs of physical abuse, physical restraint, confinement</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Signs of emotional or verbal abuse, fear, anxiety, submissive behaviors, or nervousness</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Legal documents, money, personal possessions held by another person</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No freedom of movement and/or constantly monitored by the employer/exploiter</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Restricted, mediated, or controlled communications</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Children under the age of 18 engaging in commercial sex acts</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Required to meet a daily or nightly quota through sex acts</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Unpaid, paid very little, or only earn money through tips</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No permitted work breaks or days off for working long hours</a:t>
            </a: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Dependent on controller/employer for necessities, food, housing, </a:t>
            </a:r>
            <a:r>
              <a:rPr lang="en-US" sz="2000" dirty="0" err="1">
                <a:solidFill>
                  <a:schemeClr val="bg1"/>
                </a:solidFill>
                <a:latin typeface="Calibri" panose="020F0502020204030204" pitchFamily="34" charset="0"/>
                <a:ea typeface="Calibri" panose="020F0502020204030204" pitchFamily="34" charset="0"/>
                <a:cs typeface="Times New Roman" panose="02020603050405020304" pitchFamily="18" charset="0"/>
              </a:rPr>
              <a:t>etc</a:t>
            </a:r>
            <a:endPar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endParaRPr>
          </a:p>
          <a:p>
            <a:pPr marL="758255" lvl="1" indent="-291636">
              <a:lnSpc>
                <a:spcPct val="105000"/>
              </a:lnSpc>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No knowledge about their work contract and their basic human rights</a:t>
            </a:r>
          </a:p>
          <a:p>
            <a:pPr marL="758255" lvl="1" indent="-291636">
              <a:lnSpc>
                <a:spcPct val="105000"/>
              </a:lnSpc>
              <a:spcAft>
                <a:spcPts val="816"/>
              </a:spcAft>
              <a:buFont typeface="Arial" panose="020B0604020202020204" pitchFamily="34" charset="0"/>
              <a:buChar char="•"/>
            </a:pPr>
            <a:r>
              <a:rPr lang="en-US" sz="2000" dirty="0">
                <a:solidFill>
                  <a:schemeClr val="bg1"/>
                </a:solidFill>
                <a:latin typeface="Calibri" panose="020F0502020204030204" pitchFamily="34" charset="0"/>
                <a:ea typeface="Calibri" panose="020F0502020204030204" pitchFamily="34" charset="0"/>
                <a:cs typeface="Times New Roman" panose="02020603050405020304" pitchFamily="18" charset="0"/>
              </a:rPr>
              <a:t>Living and/or working in unsafe and unsanitary conditions</a:t>
            </a:r>
          </a:p>
        </p:txBody>
      </p:sp>
    </p:spTree>
    <p:extLst>
      <p:ext uri="{BB962C8B-B14F-4D97-AF65-F5344CB8AC3E}">
        <p14:creationId xmlns:p14="http://schemas.microsoft.com/office/powerpoint/2010/main" val="17396712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91F40"/>
        </a:solidFill>
        <a:effectLst/>
      </p:bgPr>
    </p:bg>
    <p:spTree>
      <p:nvGrpSpPr>
        <p:cNvPr id="1" name="Shape 738"/>
        <p:cNvGrpSpPr/>
        <p:nvPr/>
      </p:nvGrpSpPr>
      <p:grpSpPr>
        <a:xfrm>
          <a:off x="0" y="0"/>
          <a:ext cx="0" cy="0"/>
          <a:chOff x="0" y="0"/>
          <a:chExt cx="0" cy="0"/>
        </a:xfrm>
      </p:grpSpPr>
      <p:pic>
        <p:nvPicPr>
          <p:cNvPr id="739" name="Google Shape;739;p80" title="background2.png"/>
          <p:cNvPicPr preferRelativeResize="0"/>
          <p:nvPr/>
        </p:nvPicPr>
        <p:blipFill>
          <a:blip r:embed="rId3">
            <a:alphaModFix/>
          </a:blip>
          <a:stretch>
            <a:fillRect/>
          </a:stretch>
        </p:blipFill>
        <p:spPr>
          <a:xfrm>
            <a:off x="1" y="1"/>
            <a:ext cx="12192004" cy="6858001"/>
          </a:xfrm>
          <a:prstGeom prst="rect">
            <a:avLst/>
          </a:prstGeom>
          <a:noFill/>
          <a:ln>
            <a:noFill/>
          </a:ln>
        </p:spPr>
      </p:pic>
      <p:sp>
        <p:nvSpPr>
          <p:cNvPr id="740" name="Google Shape;740;p80"/>
          <p:cNvSpPr txBox="1">
            <a:spLocks noGrp="1"/>
          </p:cNvSpPr>
          <p:nvPr>
            <p:ph type="title"/>
          </p:nvPr>
        </p:nvSpPr>
        <p:spPr>
          <a:xfrm>
            <a:off x="415600" y="593367"/>
            <a:ext cx="11360800" cy="763600"/>
          </a:xfrm>
          <a:prstGeom prst="rect">
            <a:avLst/>
          </a:prstGeom>
        </p:spPr>
        <p:txBody>
          <a:bodyPr spcFirstLastPara="1" wrap="square" lIns="121900" tIns="121900" rIns="121900" bIns="121900" anchor="t" anchorCtr="0">
            <a:noAutofit/>
          </a:bodyPr>
          <a:lstStyle/>
          <a:p>
            <a:pPr>
              <a:buSzPts val="990"/>
            </a:pPr>
            <a:r>
              <a:rPr lang="en" sz="3760" dirty="0">
                <a:solidFill>
                  <a:srgbClr val="FFC844"/>
                </a:solidFill>
                <a:latin typeface="Roboto Slab Medium"/>
                <a:ea typeface="Roboto Slab Medium"/>
                <a:cs typeface="Roboto Slab Medium"/>
                <a:sym typeface="Roboto Slab Medium"/>
              </a:rPr>
              <a:t>Reporting Human Trafficking</a:t>
            </a:r>
            <a:endParaRPr sz="3760" dirty="0">
              <a:solidFill>
                <a:srgbClr val="FFC844"/>
              </a:solidFill>
              <a:latin typeface="Roboto Slab Medium"/>
              <a:ea typeface="Roboto Slab Medium"/>
              <a:cs typeface="Roboto Slab Medium"/>
              <a:sym typeface="Roboto Slab Medium"/>
            </a:endParaRPr>
          </a:p>
        </p:txBody>
      </p:sp>
      <p:sp>
        <p:nvSpPr>
          <p:cNvPr id="741" name="Google Shape;741;p80"/>
          <p:cNvSpPr txBox="1">
            <a:spLocks noGrp="1"/>
          </p:cNvSpPr>
          <p:nvPr>
            <p:ph type="body" idx="1"/>
          </p:nvPr>
        </p:nvSpPr>
        <p:spPr>
          <a:xfrm>
            <a:off x="415600" y="1536633"/>
            <a:ext cx="6542800" cy="4555200"/>
          </a:xfrm>
          <a:prstGeom prst="rect">
            <a:avLst/>
          </a:prstGeom>
        </p:spPr>
        <p:txBody>
          <a:bodyPr spcFirstLastPara="1" wrap="square" lIns="121900" tIns="121900" rIns="121900" bIns="121900" anchor="t" anchorCtr="0">
            <a:normAutofit/>
          </a:bodyPr>
          <a:lstStyle/>
          <a:p>
            <a:pPr marL="380990" indent="-380990">
              <a:spcAft>
                <a:spcPts val="1600"/>
              </a:spcAft>
            </a:pPr>
            <a:r>
              <a:rPr lang="en-US" dirty="0">
                <a:solidFill>
                  <a:schemeClr val="lt1"/>
                </a:solidFill>
                <a:latin typeface="Roboto"/>
                <a:ea typeface="Roboto"/>
                <a:cs typeface="Roboto"/>
                <a:sym typeface="Roboto"/>
              </a:rPr>
              <a:t>Do not get directly involved – report human trafficking to the appropriate authority</a:t>
            </a:r>
          </a:p>
          <a:p>
            <a:pPr marL="990575" lvl="1" indent="-380990">
              <a:spcAft>
                <a:spcPts val="1600"/>
              </a:spcAft>
            </a:pPr>
            <a:r>
              <a:rPr lang="en-US" dirty="0">
                <a:solidFill>
                  <a:schemeClr val="lt1"/>
                </a:solidFill>
                <a:latin typeface="Roboto"/>
                <a:ea typeface="Roboto"/>
                <a:cs typeface="Roboto"/>
                <a:sym typeface="Roboto"/>
              </a:rPr>
              <a:t>Police</a:t>
            </a:r>
          </a:p>
          <a:p>
            <a:pPr marL="990575" lvl="1" indent="-380990">
              <a:spcAft>
                <a:spcPts val="1600"/>
              </a:spcAft>
            </a:pPr>
            <a:r>
              <a:rPr lang="en-US" dirty="0">
                <a:solidFill>
                  <a:schemeClr val="lt1"/>
                </a:solidFill>
                <a:latin typeface="Roboto"/>
                <a:ea typeface="Roboto"/>
                <a:cs typeface="Roboto"/>
                <a:sym typeface="Roboto"/>
              </a:rPr>
              <a:t>Department of Defense Inspector General Hotline 1-800-424-9098 for cases that involve the DoD</a:t>
            </a:r>
          </a:p>
        </p:txBody>
      </p:sp>
      <p:pic>
        <p:nvPicPr>
          <p:cNvPr id="742" name="Google Shape;742;p80" title="trident.png"/>
          <p:cNvPicPr preferRelativeResize="0"/>
          <p:nvPr/>
        </p:nvPicPr>
        <p:blipFill>
          <a:blip r:embed="rId4">
            <a:alphaModFix/>
          </a:blip>
          <a:stretch>
            <a:fillRect/>
          </a:stretch>
        </p:blipFill>
        <p:spPr>
          <a:xfrm>
            <a:off x="335641" y="6236600"/>
            <a:ext cx="252233" cy="338933"/>
          </a:xfrm>
          <a:prstGeom prst="rect">
            <a:avLst/>
          </a:prstGeom>
          <a:noFill/>
          <a:ln>
            <a:noFill/>
          </a:ln>
        </p:spPr>
      </p:pic>
    </p:spTree>
    <p:extLst>
      <p:ext uri="{BB962C8B-B14F-4D97-AF65-F5344CB8AC3E}">
        <p14:creationId xmlns:p14="http://schemas.microsoft.com/office/powerpoint/2010/main" val="277157057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35</TotalTime>
  <Words>916</Words>
  <Application>Microsoft Office PowerPoint</Application>
  <PresentationFormat>Widescreen</PresentationFormat>
  <Paragraphs>89</Paragraphs>
  <Slides>10</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Aptos</vt:lpstr>
      <vt:lpstr>Aptos Display</vt:lpstr>
      <vt:lpstr>Arial</vt:lpstr>
      <vt:lpstr>Calibri</vt:lpstr>
      <vt:lpstr>Roboto</vt:lpstr>
      <vt:lpstr>Roboto Slab ExtraBold</vt:lpstr>
      <vt:lpstr>Roboto Slab Medium</vt:lpstr>
      <vt:lpstr>Office Theme</vt:lpstr>
      <vt:lpstr>Simple Light</vt:lpstr>
      <vt:lpstr>Combatting Trafficking in Persons</vt:lpstr>
      <vt:lpstr>A Widespread and Growing Problem</vt:lpstr>
      <vt:lpstr>Definition of Human Trafficking</vt:lpstr>
      <vt:lpstr>Common Industries for Human Trafficking</vt:lpstr>
      <vt:lpstr>Common Industries for Human Trafficking</vt:lpstr>
      <vt:lpstr>Child Soldiering</vt:lpstr>
      <vt:lpstr>Who is Involved in Human Trafficking?</vt:lpstr>
      <vt:lpstr>Potential Indicators of Human Trafficking:</vt:lpstr>
      <vt:lpstr>Reporting Human Trafficking</vt:lpstr>
      <vt:lpstr>Laws and Policies to Prevent Trafficking</vt:lpstr>
    </vt:vector>
  </TitlesOfParts>
  <Company>United States Naval Academy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Mcbride, April L CIV USNA Annapolis</dc:creator>
  <cp:lastModifiedBy>Mcbride, April L CIV USNA Annapolis</cp:lastModifiedBy>
  <cp:revision>14</cp:revision>
  <cp:lastPrinted>2025-12-11T18:29:25Z</cp:lastPrinted>
  <dcterms:created xsi:type="dcterms:W3CDTF">2025-12-11T18:19:46Z</dcterms:created>
  <dcterms:modified xsi:type="dcterms:W3CDTF">2026-02-27T20:04:03Z</dcterms:modified>
</cp:coreProperties>
</file>